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50"/>
    <a:srgbClr val="6600CC"/>
    <a:srgbClr val="62277D"/>
    <a:srgbClr val="E222AB"/>
    <a:srgbClr val="88E0DE"/>
    <a:srgbClr val="C9AB2D"/>
    <a:srgbClr val="A31570"/>
    <a:srgbClr val="F7A3F1"/>
    <a:srgbClr val="4C21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AF4BC-143F-478C-A0D2-059EA6C969F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E26A2-7EBF-40E1-AFBE-7175665475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E26A2-7EBF-40E1-AFBE-71756654754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4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20000"/>
                <a:lumOff val="80000"/>
              </a:schemeClr>
            </a:gs>
            <a:gs pos="45000">
              <a:schemeClr val="accent5">
                <a:lumMod val="40000"/>
                <a:lumOff val="60000"/>
              </a:schemeClr>
            </a:gs>
            <a:gs pos="70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3C8CA-6ED7-4457-8153-977DEC1E1EE0}" type="datetimeFigureOut">
              <a:rPr lang="en-US" smtClean="0"/>
              <a:pPr/>
              <a:t>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EAC6-B816-4947-BAAF-52665A9699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Budget Project</a:t>
            </a:r>
            <a:endParaRPr lang="en-US" sz="6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>
                    <a:lumMod val="25000"/>
                  </a:schemeClr>
                </a:solidFill>
              </a:rPr>
              <a:t>Isabel Teeters</a:t>
            </a:r>
          </a:p>
          <a:p>
            <a:r>
              <a:rPr lang="en-US" sz="2000" i="1" dirty="0" smtClean="0">
                <a:solidFill>
                  <a:schemeClr val="bg1">
                    <a:lumMod val="25000"/>
                  </a:schemeClr>
                </a:solidFill>
              </a:rPr>
              <a:t>Estes, Core 1</a:t>
            </a:r>
          </a:p>
          <a:p>
            <a:r>
              <a:rPr lang="en-US" sz="2000" i="1" dirty="0" smtClean="0">
                <a:solidFill>
                  <a:schemeClr val="bg1">
                    <a:lumMod val="25000"/>
                  </a:schemeClr>
                </a:solidFill>
              </a:rPr>
              <a:t>April 20, 2012</a:t>
            </a:r>
          </a:p>
          <a:p>
            <a:endParaRPr lang="en-US" sz="2000" dirty="0"/>
          </a:p>
        </p:txBody>
      </p:sp>
      <p:pic>
        <p:nvPicPr>
          <p:cNvPr id="10244" name="Picture 4" descr="http://www.scientificamerican.com/media/inline/can-money-buy-happines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581400"/>
            <a:ext cx="2895600" cy="2371725"/>
          </a:xfrm>
          <a:prstGeom prst="rect">
            <a:avLst/>
          </a:prstGeom>
          <a:noFill/>
        </p:spPr>
      </p:pic>
      <p:pic>
        <p:nvPicPr>
          <p:cNvPr id="10242" name="Picture 2" descr="http://www.shodor.org/media/N/m/Q/zNjU2MjQxZDhlMzM2ZDU1MDMwNzdjYjQxZjE1MT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429000"/>
            <a:ext cx="2771775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Grocery List: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 numCol="2">
            <a:normAutofit fontScale="85000" lnSpcReduction="20000"/>
          </a:bodyPr>
          <a:lstStyle/>
          <a:p>
            <a:pPr>
              <a:buNone/>
            </a:pPr>
            <a:r>
              <a:rPr lang="en-US" sz="1500" dirty="0" smtClean="0"/>
              <a:t>Orange Juice (Frozen)- $1.42</a:t>
            </a:r>
          </a:p>
          <a:p>
            <a:pPr>
              <a:buNone/>
            </a:pPr>
            <a:r>
              <a:rPr lang="en-US" sz="1500" dirty="0" smtClean="0"/>
              <a:t>Eggs- $2.78</a:t>
            </a:r>
          </a:p>
          <a:p>
            <a:pPr>
              <a:buNone/>
            </a:pPr>
            <a:r>
              <a:rPr lang="en-US" sz="1500" dirty="0" smtClean="0"/>
              <a:t>Ham (Deli)- $2.99</a:t>
            </a:r>
          </a:p>
          <a:p>
            <a:pPr>
              <a:buNone/>
            </a:pPr>
            <a:r>
              <a:rPr lang="en-US" sz="1500" dirty="0" smtClean="0"/>
              <a:t>Cheese- $2.98</a:t>
            </a:r>
          </a:p>
          <a:p>
            <a:pPr>
              <a:buNone/>
            </a:pPr>
            <a:r>
              <a:rPr lang="en-US" sz="1500" dirty="0" smtClean="0"/>
              <a:t>Bread (Wheat)- $1.59</a:t>
            </a:r>
          </a:p>
          <a:p>
            <a:pPr>
              <a:buNone/>
            </a:pPr>
            <a:r>
              <a:rPr lang="en-US" sz="1500" dirty="0" smtClean="0"/>
              <a:t>Spaghetti Noodles- $1.00</a:t>
            </a:r>
          </a:p>
          <a:p>
            <a:pPr>
              <a:buNone/>
            </a:pPr>
            <a:r>
              <a:rPr lang="en-US" sz="1500" dirty="0" smtClean="0"/>
              <a:t>Spaghetti Sauce (2)- .94 ea.</a:t>
            </a:r>
          </a:p>
          <a:p>
            <a:pPr>
              <a:buNone/>
            </a:pPr>
            <a:r>
              <a:rPr lang="en-US" sz="1500" dirty="0" smtClean="0"/>
              <a:t>Parmesan Cheese- $2.64</a:t>
            </a:r>
          </a:p>
          <a:p>
            <a:pPr>
              <a:buNone/>
            </a:pPr>
            <a:r>
              <a:rPr lang="en-US" sz="1500" dirty="0" smtClean="0"/>
              <a:t>Baby Carrots- $1.79</a:t>
            </a:r>
          </a:p>
          <a:p>
            <a:pPr>
              <a:buNone/>
            </a:pPr>
            <a:r>
              <a:rPr lang="en-US" sz="1500" dirty="0" smtClean="0"/>
              <a:t>Bisquick- $2.72</a:t>
            </a:r>
          </a:p>
          <a:p>
            <a:pPr>
              <a:buNone/>
            </a:pPr>
            <a:r>
              <a:rPr lang="en-US" sz="1500" dirty="0" smtClean="0"/>
              <a:t>Maple Syrup- $1.48</a:t>
            </a:r>
          </a:p>
          <a:p>
            <a:pPr>
              <a:buNone/>
            </a:pPr>
            <a:r>
              <a:rPr lang="en-US" sz="1500" dirty="0" smtClean="0"/>
              <a:t>Butter- $1.48</a:t>
            </a:r>
          </a:p>
          <a:p>
            <a:pPr>
              <a:buNone/>
            </a:pPr>
            <a:r>
              <a:rPr lang="en-US" sz="1500" dirty="0" smtClean="0"/>
              <a:t>Steak (4pk.)- $4.09</a:t>
            </a:r>
          </a:p>
          <a:p>
            <a:pPr>
              <a:buNone/>
            </a:pPr>
            <a:r>
              <a:rPr lang="en-US" sz="1500" dirty="0" smtClean="0"/>
              <a:t>Potatoes- $3.47</a:t>
            </a:r>
          </a:p>
          <a:p>
            <a:pPr>
              <a:buNone/>
            </a:pPr>
            <a:r>
              <a:rPr lang="en-US" sz="1500" dirty="0" smtClean="0"/>
              <a:t>Cereal- $2.68</a:t>
            </a:r>
          </a:p>
          <a:p>
            <a:pPr>
              <a:buNone/>
            </a:pPr>
            <a:r>
              <a:rPr lang="en-US" sz="1500" dirty="0" smtClean="0"/>
              <a:t>Milk- $3.79</a:t>
            </a:r>
          </a:p>
          <a:p>
            <a:pPr>
              <a:buNone/>
            </a:pPr>
            <a:r>
              <a:rPr lang="en-US" sz="1500" dirty="0" smtClean="0"/>
              <a:t>Peanut Butter- $2.68</a:t>
            </a:r>
          </a:p>
          <a:p>
            <a:pPr>
              <a:buNone/>
            </a:pPr>
            <a:r>
              <a:rPr lang="en-US" sz="1500" dirty="0" smtClean="0"/>
              <a:t>Jelly- $1.00</a:t>
            </a:r>
          </a:p>
          <a:p>
            <a:pPr>
              <a:buNone/>
            </a:pPr>
            <a:r>
              <a:rPr lang="en-US" sz="1500" dirty="0" smtClean="0"/>
              <a:t>Hamburger Helper- $1.00</a:t>
            </a:r>
          </a:p>
          <a:p>
            <a:pPr>
              <a:buNone/>
            </a:pPr>
            <a:r>
              <a:rPr lang="en-US" sz="1500" dirty="0" smtClean="0"/>
              <a:t>Apple Juice- $1.12</a:t>
            </a:r>
          </a:p>
          <a:p>
            <a:pPr>
              <a:buNone/>
            </a:pPr>
            <a:r>
              <a:rPr lang="en-US" sz="1500" dirty="0" smtClean="0"/>
              <a:t>Grape Juice-  $1.66</a:t>
            </a:r>
          </a:p>
          <a:p>
            <a:pPr>
              <a:buNone/>
            </a:pPr>
            <a:r>
              <a:rPr lang="en-US" sz="1500" dirty="0" smtClean="0"/>
              <a:t>Corn (Frozen)- .98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Hamburger Meat- $3.18</a:t>
            </a:r>
          </a:p>
          <a:p>
            <a:pPr>
              <a:buNone/>
            </a:pPr>
            <a:r>
              <a:rPr lang="en-US" sz="1500" dirty="0" smtClean="0"/>
              <a:t>Apples- $2.99</a:t>
            </a:r>
          </a:p>
          <a:p>
            <a:pPr>
              <a:buNone/>
            </a:pPr>
            <a:r>
              <a:rPr lang="en-US" sz="1500" dirty="0" smtClean="0"/>
              <a:t>Bananas- .56/lb</a:t>
            </a:r>
          </a:p>
          <a:p>
            <a:pPr>
              <a:buNone/>
            </a:pPr>
            <a:r>
              <a:rPr lang="en-US" sz="1500" dirty="0" smtClean="0"/>
              <a:t>Tea (Hot)- $1.00</a:t>
            </a:r>
          </a:p>
          <a:p>
            <a:pPr>
              <a:buNone/>
            </a:pPr>
            <a:r>
              <a:rPr lang="en-US" sz="1500" dirty="0" smtClean="0"/>
              <a:t>Rice- $1.28</a:t>
            </a:r>
          </a:p>
          <a:p>
            <a:pPr>
              <a:buNone/>
            </a:pPr>
            <a:r>
              <a:rPr lang="en-US" sz="1500" dirty="0" smtClean="0"/>
              <a:t>Stir-fry Meat (Pork)- $4.66</a:t>
            </a:r>
          </a:p>
          <a:p>
            <a:pPr>
              <a:buNone/>
            </a:pPr>
            <a:r>
              <a:rPr lang="en-US" sz="1500" dirty="0" smtClean="0"/>
              <a:t>Stir-fry Veggies- $1.98</a:t>
            </a:r>
          </a:p>
          <a:p>
            <a:pPr>
              <a:buNone/>
            </a:pPr>
            <a:r>
              <a:rPr lang="en-US" sz="1500" dirty="0" smtClean="0"/>
              <a:t>Bacon- 2.99</a:t>
            </a:r>
          </a:p>
          <a:p>
            <a:pPr>
              <a:buNone/>
            </a:pPr>
            <a:r>
              <a:rPr lang="en-US" sz="1500" dirty="0" smtClean="0"/>
              <a:t>Stir-fry Sauce- $1.00</a:t>
            </a:r>
          </a:p>
          <a:p>
            <a:pPr>
              <a:buNone/>
            </a:pPr>
            <a:r>
              <a:rPr lang="en-US" sz="1500" dirty="0" smtClean="0"/>
              <a:t>Cantaloupe- .98</a:t>
            </a:r>
          </a:p>
          <a:p>
            <a:pPr>
              <a:buNone/>
            </a:pPr>
            <a:r>
              <a:rPr lang="en-US" sz="1500" dirty="0" smtClean="0"/>
              <a:t>Cuties (Bundle)- $1.25</a:t>
            </a:r>
          </a:p>
          <a:p>
            <a:pPr>
              <a:buNone/>
            </a:pPr>
            <a:r>
              <a:rPr lang="en-US" sz="1500" dirty="0" smtClean="0"/>
              <a:t>Chicken- $6.10</a:t>
            </a:r>
          </a:p>
          <a:p>
            <a:pPr>
              <a:buNone/>
            </a:pPr>
            <a:r>
              <a:rPr lang="en-US" sz="1500" dirty="0" smtClean="0"/>
              <a:t>Frozen Sausage Biscuit (Box)- $3.98</a:t>
            </a:r>
          </a:p>
          <a:p>
            <a:pPr>
              <a:buNone/>
            </a:pPr>
            <a:r>
              <a:rPr lang="en-US" sz="1500" dirty="0" smtClean="0"/>
              <a:t>Yogurt (2)- 3 for .99</a:t>
            </a:r>
          </a:p>
          <a:p>
            <a:pPr>
              <a:buNone/>
            </a:pPr>
            <a:r>
              <a:rPr lang="en-US" sz="1500" dirty="0" smtClean="0"/>
              <a:t>Twinkies - $2.28</a:t>
            </a:r>
          </a:p>
          <a:p>
            <a:pPr>
              <a:buNone/>
            </a:pPr>
            <a:r>
              <a:rPr lang="en-US" sz="1500" dirty="0" smtClean="0"/>
              <a:t>Sour Cream and Onion Chips- .98</a:t>
            </a:r>
          </a:p>
          <a:p>
            <a:pPr>
              <a:buNone/>
            </a:pPr>
            <a:r>
              <a:rPr lang="en-US" sz="1500" dirty="0" smtClean="0"/>
              <a:t>Granola Bars- $2.98</a:t>
            </a:r>
          </a:p>
          <a:p>
            <a:pPr>
              <a:buNone/>
            </a:pPr>
            <a:r>
              <a:rPr lang="en-US" sz="1500" dirty="0" smtClean="0"/>
              <a:t>Oil- $2.78</a:t>
            </a:r>
          </a:p>
          <a:p>
            <a:pPr>
              <a:buNone/>
            </a:pPr>
            <a:r>
              <a:rPr lang="en-US" sz="1500" dirty="0" smtClean="0"/>
              <a:t>Yakisoba- .78 ea.</a:t>
            </a:r>
          </a:p>
          <a:p>
            <a:pPr>
              <a:buNone/>
            </a:pPr>
            <a:r>
              <a:rPr lang="en-US" sz="1500" dirty="0" smtClean="0"/>
              <a:t>100 Calorie Peaches (4)- .98 ea.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655638"/>
          </a:xfrm>
        </p:spPr>
        <p:txBody>
          <a:bodyPr>
            <a:normAutofit fontScale="90000"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/>
              </a:rPr>
              <a:t>Spreadsheet: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Degrees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$729.17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Sec./Med.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Rent/Mortgage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r>
                        <a:rPr lang="en-US" baseline="0" dirty="0" smtClean="0"/>
                        <a:t> card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Groceries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$234.04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$83.34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Gasoline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$506.94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$796.51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$2,916.67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359.94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97.60%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/>
              </a:rPr>
              <a:t>My Spendings: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95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solidFill>
                  <a:srgbClr val="FFC000"/>
                </a:solidFill>
              </a:rPr>
              <a:t>Orange</a:t>
            </a:r>
            <a:r>
              <a:rPr lang="en-US" sz="1800" dirty="0" smtClean="0"/>
              <a:t>: Federal Tax</a:t>
            </a:r>
          </a:p>
          <a:p>
            <a:pPr>
              <a:buNone/>
            </a:pP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</a:rPr>
              <a:t>Med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800" b="1" u="sng" dirty="0" smtClean="0">
                <a:solidFill>
                  <a:schemeClr val="bg1">
                    <a:lumMod val="50000"/>
                  </a:schemeClr>
                </a:solidFill>
              </a:rPr>
              <a:t>Green</a:t>
            </a:r>
            <a:r>
              <a:rPr lang="en-US" sz="1800" dirty="0" smtClean="0"/>
              <a:t>: Social Sec./Medicaid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FFFF00"/>
                </a:solidFill>
              </a:rPr>
              <a:t>Light Yellow</a:t>
            </a:r>
            <a:r>
              <a:rPr lang="en-US" sz="1800" dirty="0" smtClean="0"/>
              <a:t>: Rent/Mortgage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Red</a:t>
            </a:r>
            <a:r>
              <a:rPr lang="en-US" sz="1800" dirty="0" smtClean="0"/>
              <a:t>: Electric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62277D"/>
                </a:solidFill>
              </a:rPr>
              <a:t>Dark Purple</a:t>
            </a:r>
            <a:r>
              <a:rPr lang="en-US" sz="1800" dirty="0" smtClean="0"/>
              <a:t>: Cable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88E0DE"/>
                </a:solidFill>
              </a:rPr>
              <a:t>Light Blue</a:t>
            </a:r>
            <a:r>
              <a:rPr lang="en-US" sz="1800" dirty="0" smtClean="0"/>
              <a:t>: Water</a:t>
            </a:r>
          </a:p>
          <a:p>
            <a:pPr>
              <a:buNone/>
            </a:pPr>
            <a:r>
              <a:rPr lang="en-US" sz="1800" b="1" u="sng" dirty="0" smtClean="0">
                <a:solidFill>
                  <a:schemeClr val="tx2">
                    <a:lumMod val="25000"/>
                  </a:schemeClr>
                </a:solidFill>
              </a:rPr>
              <a:t>Dark Green</a:t>
            </a:r>
            <a:r>
              <a:rPr lang="en-US" sz="1800" dirty="0" smtClean="0"/>
              <a:t>: Phone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92D050"/>
                </a:solidFill>
              </a:rPr>
              <a:t>Light Green</a:t>
            </a:r>
            <a:r>
              <a:rPr lang="en-US" sz="1800" dirty="0" smtClean="0"/>
              <a:t>: Credit Card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F7A3F1"/>
                </a:solidFill>
              </a:rPr>
              <a:t>Baby Pink</a:t>
            </a:r>
            <a:r>
              <a:rPr lang="en-US" sz="1800" dirty="0" smtClean="0"/>
              <a:t>: Groceries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A31570"/>
                </a:solidFill>
              </a:rPr>
              <a:t>Cranberry</a:t>
            </a:r>
            <a:r>
              <a:rPr lang="en-US" sz="1800" dirty="0" smtClean="0"/>
              <a:t>: Car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D8BE50"/>
                </a:solidFill>
              </a:rPr>
              <a:t>Med. Yellow</a:t>
            </a:r>
            <a:r>
              <a:rPr lang="en-US" sz="1800" dirty="0" smtClean="0"/>
              <a:t>: Gasoline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00B0F0"/>
                </a:solidFill>
              </a:rPr>
              <a:t>Sky Blue</a:t>
            </a:r>
            <a:r>
              <a:rPr lang="en-US" sz="1800" dirty="0" smtClean="0"/>
              <a:t>: Pets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E222AB"/>
                </a:solidFill>
              </a:rPr>
              <a:t>Dark Pink</a:t>
            </a:r>
            <a:r>
              <a:rPr lang="en-US" sz="1800" dirty="0" smtClean="0"/>
              <a:t>: Other</a:t>
            </a:r>
          </a:p>
          <a:p>
            <a:pPr>
              <a:buNone/>
            </a:pPr>
            <a:r>
              <a:rPr lang="en-US" sz="1800" b="1" u="sng" dirty="0" smtClean="0">
                <a:solidFill>
                  <a:srgbClr val="6600CC"/>
                </a:solidFill>
              </a:rPr>
              <a:t>Med. Purple</a:t>
            </a:r>
            <a:r>
              <a:rPr lang="en-US" sz="1800" dirty="0" smtClean="0"/>
              <a:t>: Remaining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6" name="Content Placeholder 5" descr="DSCF148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524000"/>
            <a:ext cx="5334000" cy="493776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4" name="Content Placeholder 3" descr="smiley-face-wallpaper-widescreen-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43000"/>
            <a:ext cx="7241541" cy="4525963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Personal Information: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Name</a:t>
            </a:r>
            <a:r>
              <a:rPr lang="en-US" sz="2400" dirty="0" smtClean="0"/>
              <a:t>: Isabel Teeters</a:t>
            </a:r>
          </a:p>
          <a:p>
            <a:r>
              <a:rPr lang="en-US" sz="2400" u="sng" dirty="0" smtClean="0"/>
              <a:t>Occupation</a:t>
            </a:r>
            <a:r>
              <a:rPr lang="en-US" sz="2400" dirty="0" smtClean="0"/>
              <a:t>: Bank Teller</a:t>
            </a:r>
          </a:p>
          <a:p>
            <a:r>
              <a:rPr lang="en-US" sz="2400" u="sng" dirty="0" smtClean="0"/>
              <a:t>Training Required</a:t>
            </a:r>
            <a:r>
              <a:rPr lang="en-US" sz="2400" dirty="0" smtClean="0"/>
              <a:t>: Yes (Kaplan University)</a:t>
            </a:r>
          </a:p>
          <a:p>
            <a:r>
              <a:rPr lang="en-US" sz="2400" u="sng" dirty="0" smtClean="0"/>
              <a:t>Total Gross Income per year</a:t>
            </a:r>
            <a:r>
              <a:rPr lang="en-US" sz="2400" dirty="0" smtClean="0"/>
              <a:t>: $35,000</a:t>
            </a:r>
          </a:p>
          <a:p>
            <a:r>
              <a:rPr lang="en-US" sz="2400" u="sng" dirty="0" smtClean="0"/>
              <a:t>Total Gross Income per month</a:t>
            </a:r>
            <a:r>
              <a:rPr lang="en-US" sz="2400" dirty="0" smtClean="0"/>
              <a:t>: $2,916.67</a:t>
            </a:r>
          </a:p>
          <a:p>
            <a:r>
              <a:rPr lang="en-US" sz="2400" u="sng" dirty="0" smtClean="0"/>
              <a:t>Total Net Income per month</a:t>
            </a:r>
            <a:r>
              <a:rPr lang="en-US" sz="2400" dirty="0" smtClean="0"/>
              <a:t>: $2,070.83</a:t>
            </a:r>
          </a:p>
          <a:p>
            <a:r>
              <a:rPr lang="en-US" sz="2400" u="sng" dirty="0" smtClean="0"/>
              <a:t>Marital Status</a:t>
            </a:r>
            <a:r>
              <a:rPr lang="en-US" sz="2400" dirty="0" smtClean="0"/>
              <a:t>: Single</a:t>
            </a:r>
          </a:p>
          <a:p>
            <a:r>
              <a:rPr lang="en-US" sz="2400" u="sng" dirty="0" smtClean="0"/>
              <a:t>Number of kids</a:t>
            </a:r>
            <a:r>
              <a:rPr lang="en-US" sz="2400" dirty="0" smtClean="0"/>
              <a:t>: N/A</a:t>
            </a:r>
          </a:p>
          <a:p>
            <a:r>
              <a:rPr lang="en-US" sz="2400" u="sng" dirty="0" smtClean="0"/>
              <a:t>Kind of pet(s)</a:t>
            </a:r>
            <a:r>
              <a:rPr lang="en-US" sz="2400" dirty="0" smtClean="0"/>
              <a:t>: Dog</a:t>
            </a:r>
          </a:p>
          <a:p>
            <a:r>
              <a:rPr lang="en-US" sz="2400" u="sng" dirty="0" smtClean="0"/>
              <a:t>Roommates with</a:t>
            </a:r>
            <a:r>
              <a:rPr lang="en-US" sz="2400" dirty="0" smtClean="0"/>
              <a:t>: Millie Hendrickson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20" name="Picture 4" descr="http://www.blogcdn.com/jobs.aol.com/articles/media/2010/07/bank-teller-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128064"/>
            <a:ext cx="3019425" cy="24938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Personal Bills: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Federal Tax</a:t>
            </a:r>
            <a:r>
              <a:rPr lang="en-US" sz="2800" dirty="0" smtClean="0"/>
              <a:t>: $729.17</a:t>
            </a:r>
          </a:p>
          <a:p>
            <a:r>
              <a:rPr lang="en-US" sz="2800" u="sng" dirty="0" smtClean="0"/>
              <a:t>Social Security/Medicaid</a:t>
            </a:r>
            <a:r>
              <a:rPr lang="en-US" sz="2800" dirty="0" smtClean="0"/>
              <a:t>: $116.67</a:t>
            </a:r>
          </a:p>
          <a:p>
            <a:r>
              <a:rPr lang="en-US" sz="2800" u="sng" dirty="0" smtClean="0"/>
              <a:t>Credit Card</a:t>
            </a:r>
            <a:r>
              <a:rPr lang="en-US" sz="2800" dirty="0" smtClean="0"/>
              <a:t>: $75</a:t>
            </a:r>
          </a:p>
          <a:p>
            <a:r>
              <a:rPr lang="en-US" sz="2800" u="sng" dirty="0" smtClean="0"/>
              <a:t>Car (Dodge Neon)</a:t>
            </a:r>
            <a:r>
              <a:rPr lang="en-US" sz="2800" dirty="0" smtClean="0"/>
              <a:t>: $83.34</a:t>
            </a:r>
          </a:p>
          <a:p>
            <a:r>
              <a:rPr lang="en-US" sz="2800" u="sng" dirty="0" smtClean="0"/>
              <a:t>Gasoline</a:t>
            </a:r>
            <a:r>
              <a:rPr lang="en-US" sz="2800" dirty="0" smtClean="0"/>
              <a:t>: $90</a:t>
            </a:r>
          </a:p>
          <a:p>
            <a:r>
              <a:rPr lang="en-US" sz="2800" u="sng" dirty="0" smtClean="0"/>
              <a:t>Pets (Dog)</a:t>
            </a:r>
            <a:r>
              <a:rPr lang="en-US" sz="2800" dirty="0" smtClean="0"/>
              <a:t>: $70</a:t>
            </a:r>
          </a:p>
          <a:p>
            <a:r>
              <a:rPr lang="en-US" sz="2800" u="sng" dirty="0" smtClean="0"/>
              <a:t>Other (Luxuries/Personal Care)</a:t>
            </a:r>
            <a:r>
              <a:rPr lang="en-US" sz="2800" dirty="0" smtClean="0"/>
              <a:t>: $506.94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Type of Pet and Car: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Dog: Weiner Dog (Steven)</a:t>
            </a:r>
            <a:endParaRPr lang="en-US" u="sng" dirty="0"/>
          </a:p>
        </p:txBody>
      </p:sp>
      <p:pic>
        <p:nvPicPr>
          <p:cNvPr id="9" name="Content Placeholder 8" descr="imagesCAF77D8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365676" cy="2743199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Car: Dodge Neon</a:t>
            </a:r>
            <a:endParaRPr lang="en-US" u="sng" dirty="0"/>
          </a:p>
        </p:txBody>
      </p:sp>
      <p:pic>
        <p:nvPicPr>
          <p:cNvPr id="12" name="Content Placeholder 11" descr="250px-2nd_Plymouth_Neon_--_05-22-201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362200"/>
            <a:ext cx="3175000" cy="2235200"/>
          </a:xfrm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Luxuries/Personal Care Items: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Luxuries: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Xbox 360: $75</a:t>
            </a:r>
          </a:p>
          <a:p>
            <a:pPr>
              <a:buNone/>
            </a:pPr>
            <a:r>
              <a:rPr lang="en-US" sz="1800" dirty="0" smtClean="0"/>
              <a:t>Xbox Game (COD: Black Ops): $49.96</a:t>
            </a:r>
          </a:p>
          <a:p>
            <a:pPr>
              <a:buNone/>
            </a:pPr>
            <a:r>
              <a:rPr lang="en-US" sz="1800" dirty="0" smtClean="0"/>
              <a:t>Xbox Game (Dead Island): $29.96</a:t>
            </a:r>
          </a:p>
          <a:p>
            <a:pPr>
              <a:buNone/>
            </a:pPr>
            <a:r>
              <a:rPr lang="en-US" sz="1800" dirty="0" smtClean="0"/>
              <a:t>Xbox Game (Left 4 Dead 2): $29.96</a:t>
            </a:r>
          </a:p>
          <a:p>
            <a:pPr>
              <a:buNone/>
            </a:pPr>
            <a:r>
              <a:rPr lang="en-US" sz="1800" dirty="0" smtClean="0"/>
              <a:t>Xbox Game (Mortal Combat): $16.78</a:t>
            </a:r>
          </a:p>
          <a:p>
            <a:pPr>
              <a:buNone/>
            </a:pPr>
            <a:r>
              <a:rPr lang="en-US" sz="1800" dirty="0" smtClean="0"/>
              <a:t>Xbox Game (Assassin’s Creed 2): $19.96</a:t>
            </a:r>
          </a:p>
          <a:p>
            <a:pPr>
              <a:buNone/>
            </a:pPr>
            <a:r>
              <a:rPr lang="en-US" sz="1800" dirty="0" smtClean="0"/>
              <a:t>Xbox Game (Final Fantasy XIII): $19.96</a:t>
            </a:r>
          </a:p>
          <a:p>
            <a:pPr>
              <a:buNone/>
            </a:pPr>
            <a:r>
              <a:rPr lang="en-US" sz="1800" dirty="0" smtClean="0"/>
              <a:t>Xbox Game (Halo Reach): $39.96</a:t>
            </a:r>
          </a:p>
          <a:p>
            <a:pPr>
              <a:buNone/>
            </a:pPr>
            <a:r>
              <a:rPr lang="en-US" sz="1800" dirty="0" smtClean="0"/>
              <a:t>Brita Faucet Filter: $17.88</a:t>
            </a:r>
          </a:p>
          <a:p>
            <a:pPr>
              <a:buNone/>
            </a:pPr>
            <a:r>
              <a:rPr lang="en-US" sz="1800" dirty="0" smtClean="0"/>
              <a:t>Plastic Water Bottle: $1.00</a:t>
            </a:r>
          </a:p>
          <a:p>
            <a:pPr>
              <a:buNone/>
            </a:pPr>
            <a:r>
              <a:rPr lang="en-US" sz="1800" dirty="0" smtClean="0"/>
              <a:t>Cell-phone: $50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Personal Care (Multi. By 4):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Deodorant: .97</a:t>
            </a:r>
          </a:p>
          <a:p>
            <a:pPr>
              <a:buNone/>
            </a:pPr>
            <a:r>
              <a:rPr lang="en-US" sz="1800" dirty="0" smtClean="0"/>
              <a:t>Shampoo: $1.48</a:t>
            </a:r>
          </a:p>
          <a:p>
            <a:pPr>
              <a:buNone/>
            </a:pPr>
            <a:r>
              <a:rPr lang="en-US" sz="1800" dirty="0" smtClean="0"/>
              <a:t>Conditioner: $1.48</a:t>
            </a:r>
          </a:p>
          <a:p>
            <a:pPr>
              <a:buNone/>
            </a:pPr>
            <a:r>
              <a:rPr lang="en-US" sz="1800" dirty="0" smtClean="0"/>
              <a:t>Bar Soap: $1.00</a:t>
            </a:r>
          </a:p>
          <a:p>
            <a:pPr>
              <a:buNone/>
            </a:pPr>
            <a:r>
              <a:rPr lang="en-US" sz="1800" dirty="0" smtClean="0"/>
              <a:t>Razors: $1.00</a:t>
            </a:r>
          </a:p>
          <a:p>
            <a:pPr>
              <a:buNone/>
            </a:pPr>
            <a:r>
              <a:rPr lang="en-US" sz="1800" dirty="0" smtClean="0"/>
              <a:t>Shaving Cream: $1.97</a:t>
            </a:r>
          </a:p>
          <a:p>
            <a:pPr>
              <a:buNone/>
            </a:pPr>
            <a:r>
              <a:rPr lang="en-US" sz="1800" dirty="0" smtClean="0"/>
              <a:t>Face Scrub: $2.47</a:t>
            </a:r>
          </a:p>
          <a:p>
            <a:pPr>
              <a:buNone/>
            </a:pPr>
            <a:r>
              <a:rPr lang="en-US" sz="1800" dirty="0" smtClean="0"/>
              <a:t>Toothpaste: $2.76</a:t>
            </a:r>
          </a:p>
          <a:p>
            <a:pPr>
              <a:buNone/>
            </a:pPr>
            <a:r>
              <a:rPr lang="en-US" sz="1800" dirty="0" smtClean="0"/>
              <a:t>Mouthwash: $2.00</a:t>
            </a:r>
          </a:p>
          <a:p>
            <a:pPr>
              <a:buNone/>
            </a:pPr>
            <a:r>
              <a:rPr lang="en-US" sz="1800" dirty="0" smtClean="0"/>
              <a:t>Hair Product: $6.00</a:t>
            </a:r>
          </a:p>
          <a:p>
            <a:pPr>
              <a:buNone/>
            </a:pPr>
            <a:r>
              <a:rPr lang="en-US" sz="1800" dirty="0" smtClean="0"/>
              <a:t>Makeup: $18.00</a:t>
            </a:r>
            <a:endParaRPr lang="en-US" sz="1800" dirty="0"/>
          </a:p>
        </p:txBody>
      </p:sp>
      <p:pic>
        <p:nvPicPr>
          <p:cNvPr id="6148" name="Picture 4" descr="http://media4.onsugar.com/files/users/2/20652/20_2007/dovedeo/i/Beauty-Marked-Sleeveless-Friendly-Deodor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5720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Split Bills (What I pay):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Rent/Mortgage</a:t>
            </a:r>
            <a:r>
              <a:rPr lang="en-US" dirty="0" smtClean="0"/>
              <a:t>: $150</a:t>
            </a:r>
          </a:p>
          <a:p>
            <a:r>
              <a:rPr lang="en-US" u="sng" dirty="0" smtClean="0"/>
              <a:t>Electric</a:t>
            </a:r>
            <a:r>
              <a:rPr lang="en-US" dirty="0" smtClean="0"/>
              <a:t>: $15</a:t>
            </a:r>
          </a:p>
          <a:p>
            <a:r>
              <a:rPr lang="en-US" u="sng" dirty="0" smtClean="0"/>
              <a:t>Cable</a:t>
            </a:r>
            <a:r>
              <a:rPr lang="en-US" dirty="0" smtClean="0"/>
              <a:t>: $20</a:t>
            </a:r>
          </a:p>
          <a:p>
            <a:r>
              <a:rPr lang="en-US" u="sng" dirty="0" smtClean="0"/>
              <a:t>Water</a:t>
            </a:r>
            <a:r>
              <a:rPr lang="en-US" dirty="0" smtClean="0"/>
              <a:t>: $10</a:t>
            </a:r>
          </a:p>
          <a:p>
            <a:r>
              <a:rPr lang="en-US" u="sng" dirty="0" smtClean="0"/>
              <a:t>Phone</a:t>
            </a:r>
            <a:r>
              <a:rPr lang="en-US" dirty="0" smtClean="0"/>
              <a:t>: $20</a:t>
            </a:r>
          </a:p>
          <a:p>
            <a:r>
              <a:rPr lang="en-US" u="sng" dirty="0" smtClean="0"/>
              <a:t>Groceries</a:t>
            </a:r>
            <a:r>
              <a:rPr lang="en-US" dirty="0" smtClean="0"/>
              <a:t>: $234.04</a:t>
            </a:r>
          </a:p>
          <a:p>
            <a:r>
              <a:rPr lang="en-US" u="sng" dirty="0" smtClean="0"/>
              <a:t>Remaining</a:t>
            </a:r>
            <a:r>
              <a:rPr lang="en-US" dirty="0" smtClean="0"/>
              <a:t>: $796.51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122" name="Picture 2" descr="http://cdn.freshome.com/wp-content/uploads/2010/06/image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19400"/>
            <a:ext cx="4495800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7-day Meal Plan: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Sunday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Orange Juice, Eggs, and Toast.</a:t>
            </a:r>
          </a:p>
          <a:p>
            <a:pPr>
              <a:buNone/>
            </a:pPr>
            <a:r>
              <a:rPr lang="en-US" sz="1800" dirty="0" smtClean="0"/>
              <a:t>Lunch: PB&amp;J Sandwich, Apple Juice, and 100 calorie peaches.</a:t>
            </a:r>
          </a:p>
          <a:p>
            <a:pPr>
              <a:buNone/>
            </a:pPr>
            <a:r>
              <a:rPr lang="en-US" sz="1800" dirty="0" smtClean="0"/>
              <a:t>Dinner: Steak, Potatoes, Mashed Carrots w/ Butter, and Milk.</a:t>
            </a:r>
          </a:p>
          <a:p>
            <a:pPr>
              <a:buNone/>
            </a:pPr>
            <a:r>
              <a:rPr lang="en-US" sz="1800" dirty="0" smtClean="0"/>
              <a:t>Snack: Granola Bar and Water.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Monday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Pancakes, Bacon, and Tea.</a:t>
            </a:r>
          </a:p>
          <a:p>
            <a:pPr>
              <a:buNone/>
            </a:pPr>
            <a:r>
              <a:rPr lang="en-US" sz="1800" dirty="0" smtClean="0"/>
              <a:t>Lunch: Ham &amp; Cheese Sandwich, Cutie (orange), and Grape Juice.</a:t>
            </a:r>
          </a:p>
          <a:p>
            <a:pPr>
              <a:buNone/>
            </a:pPr>
            <a:r>
              <a:rPr lang="en-US" sz="1800" dirty="0" smtClean="0"/>
              <a:t>Dinner: Spaghetti w/ Parmesan Cheese, and Milk.</a:t>
            </a:r>
          </a:p>
          <a:p>
            <a:pPr>
              <a:buNone/>
            </a:pPr>
            <a:r>
              <a:rPr lang="en-US" sz="1800" dirty="0" smtClean="0"/>
              <a:t>Snack: Twinkie and Water.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Tuesday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  <a:endParaRPr lang="en-US" sz="18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800" dirty="0" smtClean="0"/>
              <a:t>Breakfast: Scrambled Eggs w/ Sausage bits, and Orange Juice.</a:t>
            </a:r>
          </a:p>
          <a:p>
            <a:pPr>
              <a:buNone/>
            </a:pPr>
            <a:r>
              <a:rPr lang="en-US" sz="1800" dirty="0" smtClean="0"/>
              <a:t>Lunch: Peanut Butter &amp; Banana  Sandwich, Apple Juice, and Baby Carrots.</a:t>
            </a:r>
          </a:p>
          <a:p>
            <a:pPr>
              <a:buNone/>
            </a:pPr>
            <a:r>
              <a:rPr lang="en-US" sz="1800" dirty="0" smtClean="0"/>
              <a:t>Dinner: Hamburger Helper and Milk.</a:t>
            </a:r>
          </a:p>
          <a:p>
            <a:pPr>
              <a:buNone/>
            </a:pPr>
            <a:r>
              <a:rPr lang="en-US" sz="1800" dirty="0" smtClean="0"/>
              <a:t>Snack: Sour Cream &amp; Onion Chips and Water.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7-day Meal Plan Cont.: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Wednesday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Cereal and Tea.</a:t>
            </a:r>
          </a:p>
          <a:p>
            <a:pPr>
              <a:buNone/>
            </a:pPr>
            <a:r>
              <a:rPr lang="en-US" sz="1800" dirty="0" smtClean="0"/>
              <a:t>Lunch: Yakisoba, Grape Juice, and Cutie (orange).</a:t>
            </a:r>
          </a:p>
          <a:p>
            <a:pPr>
              <a:buNone/>
            </a:pPr>
            <a:r>
              <a:rPr lang="en-US" sz="1800" dirty="0" smtClean="0"/>
              <a:t>Dinner: Roasted Chicken, Milk, and Potatoes.</a:t>
            </a:r>
          </a:p>
          <a:p>
            <a:pPr>
              <a:buNone/>
            </a:pPr>
            <a:r>
              <a:rPr lang="en-US" sz="1800" dirty="0" smtClean="0"/>
              <a:t>Snack: Apple slices w/ Peanut Butter and Water.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Thursday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Pancakes, Bacon, and Tea.</a:t>
            </a:r>
          </a:p>
          <a:p>
            <a:pPr>
              <a:buNone/>
            </a:pPr>
            <a:r>
              <a:rPr lang="en-US" sz="1800" dirty="0" smtClean="0"/>
              <a:t>Lunch: Ham &amp; Cheese Sandwich, Apple Juice, and Yogurt.</a:t>
            </a:r>
          </a:p>
          <a:p>
            <a:pPr>
              <a:buNone/>
            </a:pPr>
            <a:r>
              <a:rPr lang="en-US" sz="1800" dirty="0" smtClean="0"/>
              <a:t>Dinner: Stir-fry and Milk.</a:t>
            </a:r>
          </a:p>
          <a:p>
            <a:pPr>
              <a:buNone/>
            </a:pPr>
            <a:r>
              <a:rPr lang="en-US" sz="1800" dirty="0" smtClean="0"/>
              <a:t>Snack: Twinkie and Water.</a:t>
            </a:r>
          </a:p>
        </p:txBody>
      </p:sp>
      <p:pic>
        <p:nvPicPr>
          <p:cNvPr id="4" name="Picture 2" descr="http://www.osteoarthritisblog.com/wp-content/uploads/2010/10/me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733800"/>
            <a:ext cx="2933700" cy="29337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7-day Meal Plan Cont.: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Friday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Frozen Sausage Biscuit, Orange juice, and Cutie (orange).</a:t>
            </a:r>
          </a:p>
          <a:p>
            <a:pPr>
              <a:buNone/>
            </a:pPr>
            <a:r>
              <a:rPr lang="en-US" sz="1800" dirty="0" smtClean="0"/>
              <a:t>Lunch: Yakisoba, Cantaloupe, and Grape Juice.</a:t>
            </a:r>
          </a:p>
          <a:p>
            <a:pPr>
              <a:buNone/>
            </a:pPr>
            <a:r>
              <a:rPr lang="en-US" sz="1800" dirty="0" smtClean="0"/>
              <a:t>Dinner: Chicken Chunky Soup and Milk.</a:t>
            </a:r>
          </a:p>
          <a:p>
            <a:pPr>
              <a:buNone/>
            </a:pPr>
            <a:r>
              <a:rPr lang="en-US" sz="1800" dirty="0" smtClean="0"/>
              <a:t>Snack: Granola Bar and Water.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>
                <a:latin typeface="Berlin Sans FB" pitchFamily="34" charset="0"/>
              </a:rPr>
              <a:t>Saturday</a:t>
            </a:r>
            <a:r>
              <a:rPr lang="en-US" sz="1800" u="sng" dirty="0" smtClean="0">
                <a:latin typeface="Berlin Sans FB" pitchFamily="34" charset="0"/>
              </a:rPr>
              <a:t>:</a:t>
            </a:r>
          </a:p>
          <a:p>
            <a:pPr>
              <a:buNone/>
            </a:pPr>
            <a:r>
              <a:rPr lang="en-US" sz="1800" dirty="0" smtClean="0"/>
              <a:t>Breakfast: Eggs, Toast, Bacon, and Tea.</a:t>
            </a:r>
          </a:p>
          <a:p>
            <a:pPr>
              <a:buNone/>
            </a:pPr>
            <a:r>
              <a:rPr lang="en-US" sz="1800" dirty="0" smtClean="0"/>
              <a:t>Lunch: Peanut Butter &amp; Banana Sandwich, Cantaloupe, and Apple Juice.</a:t>
            </a:r>
          </a:p>
          <a:p>
            <a:pPr>
              <a:buNone/>
            </a:pPr>
            <a:r>
              <a:rPr lang="en-US" sz="1800" dirty="0" smtClean="0"/>
              <a:t>Dinner: Steak, Potatoes, and Milk.</a:t>
            </a:r>
          </a:p>
          <a:p>
            <a:pPr>
              <a:buNone/>
            </a:pPr>
            <a:r>
              <a:rPr lang="en-US" sz="1800" dirty="0" smtClean="0"/>
              <a:t>Snack: Yogurt and Water.</a:t>
            </a:r>
            <a:endParaRPr lang="en-US" sz="18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1">
      <a:dk1>
        <a:srgbClr val="4F6128"/>
      </a:dk1>
      <a:lt1>
        <a:srgbClr val="EBF1DD"/>
      </a:lt1>
      <a:dk2>
        <a:srgbClr val="D7E3BC"/>
      </a:dk2>
      <a:lt2>
        <a:srgbClr val="C3D69B"/>
      </a:lt2>
      <a:accent1>
        <a:srgbClr val="76923C"/>
      </a:accent1>
      <a:accent2>
        <a:srgbClr val="4F6128"/>
      </a:accent2>
      <a:accent3>
        <a:srgbClr val="9BBB59"/>
      </a:accent3>
      <a:accent4>
        <a:srgbClr val="D7E3BC"/>
      </a:accent4>
      <a:accent5>
        <a:srgbClr val="4F6128"/>
      </a:accent5>
      <a:accent6>
        <a:srgbClr val="EBF1DD"/>
      </a:accent6>
      <a:hlink>
        <a:srgbClr val="76923C"/>
      </a:hlink>
      <a:folHlink>
        <a:srgbClr val="4F61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516</TotalTime>
  <Words>991</Words>
  <Application>Microsoft Office PowerPoint</Application>
  <PresentationFormat>On-screen Show (4:3)</PresentationFormat>
  <Paragraphs>233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Theme1</vt:lpstr>
      <vt:lpstr>Budget Project</vt:lpstr>
      <vt:lpstr>Personal Information:</vt:lpstr>
      <vt:lpstr>Personal Bills:</vt:lpstr>
      <vt:lpstr>Type of Pet and Car:</vt:lpstr>
      <vt:lpstr>Luxuries/Personal Care Items:</vt:lpstr>
      <vt:lpstr>Split Bills (What I pay):</vt:lpstr>
      <vt:lpstr>7-day Meal Plan:</vt:lpstr>
      <vt:lpstr>7-day Meal Plan Cont.:</vt:lpstr>
      <vt:lpstr>7-day Meal Plan Cont.:</vt:lpstr>
      <vt:lpstr>Grocery List:</vt:lpstr>
      <vt:lpstr>Spreadsheet:</vt:lpstr>
      <vt:lpstr>My Spendings:</vt:lpstr>
      <vt:lpstr>Slide 13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Project</dc:title>
  <dc:creator>Valued eMachines Customer</dc:creator>
  <cp:lastModifiedBy>le</cp:lastModifiedBy>
  <cp:revision>53</cp:revision>
  <dcterms:created xsi:type="dcterms:W3CDTF">2012-04-18T20:48:07Z</dcterms:created>
  <dcterms:modified xsi:type="dcterms:W3CDTF">2012-04-23T11:54:20Z</dcterms:modified>
</cp:coreProperties>
</file>